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Inspection and quality control</a:t>
            </a:r>
          </a:p>
        </p:txBody>
      </p:sp>
      <p:pic>
        <p:nvPicPr>
          <p:cNvPr id="3" name="Picture 2" descr="Zenodo3993994_blood_prepare_inspect_elb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857500" cy="2286000"/>
          </a:xfrm>
          <a:prstGeom prst="rect">
            <a:avLst/>
          </a:prstGeom>
        </p:spPr>
      </p:pic>
      <p:pic>
        <p:nvPicPr>
          <p:cNvPr id="4" name="Picture 3" descr="Zenodo3993994_blood_prepare_vlnplot_quality_control_standard_orig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3657600" cy="2286000"/>
          </a:xfrm>
          <a:prstGeom prst="rect">
            <a:avLst/>
          </a:prstGeom>
        </p:spPr>
      </p:pic>
      <p:pic>
        <p:nvPicPr>
          <p:cNvPr id="5" name="Picture 4" descr="Zenodo3993994_blood_prepare_varplt_labe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486400"/>
            <a:ext cx="2286000" cy="2286000"/>
          </a:xfrm>
          <a:prstGeom prst="rect">
            <a:avLst/>
          </a:prstGeom>
        </p:spPr>
      </p:pic>
      <p:pic>
        <p:nvPicPr>
          <p:cNvPr id="6" name="Picture 5" descr="Zenodo3993994_blood_prepare_inspect_cluster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914400"/>
            <a:ext cx="96012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UMAPs for cell annotations</a:t>
            </a:r>
          </a:p>
        </p:txBody>
      </p:sp>
      <p:pic>
        <p:nvPicPr>
          <p:cNvPr id="3" name="Picture 2" descr="Zenodo3993994_blood_prepare_umap_sample_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566160" cy="2743200"/>
          </a:xfrm>
          <a:prstGeom prst="rect">
            <a:avLst/>
          </a:prstGeom>
        </p:spPr>
      </p:pic>
      <p:pic>
        <p:nvPicPr>
          <p:cNvPr id="4" name="Picture 3" descr="Zenodo3993994_blood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291840" cy="2743200"/>
          </a:xfrm>
          <a:prstGeom prst="rect">
            <a:avLst/>
          </a:prstGeom>
        </p:spPr>
      </p:pic>
      <p:pic>
        <p:nvPicPr>
          <p:cNvPr id="5" name="Picture 4" descr="Zenodo3993994_blood_prepare_umap_predicted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4114800" cy="2743200"/>
          </a:xfrm>
          <a:prstGeom prst="rect">
            <a:avLst/>
          </a:prstGeom>
        </p:spPr>
      </p:pic>
      <p:pic>
        <p:nvPicPr>
          <p:cNvPr id="6" name="Picture 5" descr="Zenodo3993994_blood_prepare_barplot_phase_sample_typ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429000" cy="2743200"/>
          </a:xfrm>
          <a:prstGeom prst="rect">
            <a:avLst/>
          </a:prstGeom>
        </p:spPr>
      </p:pic>
      <p:pic>
        <p:nvPicPr>
          <p:cNvPr id="7" name="Picture 6" descr="Zenodo3993994_blood_prepare_barplot_monaco_sample_typ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41148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UMAPs for cell states</a:t>
            </a:r>
          </a:p>
        </p:txBody>
      </p:sp>
      <p:pic>
        <p:nvPicPr>
          <p:cNvPr id="3" name="Picture 2" descr="Zenodo3993994_blood_prepare_umap_sig_ac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Zenodo3993994_blood_prepare_umap_sig_a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Zenodo3993994_blood_prepare_umap_sig_senesce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017520" cy="2743200"/>
          </a:xfrm>
          <a:prstGeom prst="rect">
            <a:avLst/>
          </a:prstGeom>
        </p:spPr>
      </p:pic>
      <p:pic>
        <p:nvPicPr>
          <p:cNvPr id="6" name="Picture 5" descr="Zenodo3993994_blood_prepare_umap_sig_stemne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UMAPs for exhaustion scores</a:t>
            </a:r>
          </a:p>
        </p:txBody>
      </p:sp>
      <p:pic>
        <p:nvPicPr>
          <p:cNvPr id="3" name="Picture 2" descr="Zenodo3993994_blood_prepare_umap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3017520" cy="2743200"/>
          </a:xfrm>
          <a:prstGeom prst="rect">
            <a:avLst/>
          </a:prstGeom>
        </p:spPr>
      </p:pic>
      <p:pic>
        <p:nvPicPr>
          <p:cNvPr id="4" name="Picture 3" descr="Zenodo3993994_blood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3017520" cy="2743200"/>
          </a:xfrm>
          <a:prstGeom prst="rect">
            <a:avLst/>
          </a:prstGeom>
        </p:spPr>
      </p:pic>
      <p:pic>
        <p:nvPicPr>
          <p:cNvPr id="5" name="Picture 4" descr="Zenodo3993994_blood_prepare_umap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3017520" cy="2743200"/>
          </a:xfrm>
          <a:prstGeom prst="rect">
            <a:avLst/>
          </a:prstGeom>
        </p:spPr>
      </p:pic>
      <p:pic>
        <p:nvPicPr>
          <p:cNvPr id="6" name="Picture 5" descr="Zenodo3993994_blood_prepare_umap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3017520" cy="2743200"/>
          </a:xfrm>
          <a:prstGeom prst="rect">
            <a:avLst/>
          </a:prstGeom>
        </p:spPr>
      </p:pic>
      <p:pic>
        <p:nvPicPr>
          <p:cNvPr id="7" name="Picture 6" descr="Zenodo3993994_blood_prepare_umap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114800"/>
            <a:ext cx="3017520" cy="2743200"/>
          </a:xfrm>
          <a:prstGeom prst="rect">
            <a:avLst/>
          </a:prstGeom>
        </p:spPr>
      </p:pic>
      <p:pic>
        <p:nvPicPr>
          <p:cNvPr id="8" name="Picture 7" descr="Zenodo3993994_blood_prepare_umap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4114800"/>
            <a:ext cx="3017520" cy="2743200"/>
          </a:xfrm>
          <a:prstGeom prst="rect">
            <a:avLst/>
          </a:prstGeom>
        </p:spPr>
      </p:pic>
      <p:pic>
        <p:nvPicPr>
          <p:cNvPr id="9" name="Picture 8" descr="Zenodo3993994_blood_prepare_umap_PD1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4114800"/>
            <a:ext cx="30175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Percentage of CARTEx detected</a:t>
            </a:r>
          </a:p>
        </p:txBody>
      </p:sp>
      <p:pic>
        <p:nvPicPr>
          <p:cNvPr id="3" name="Picture 2" descr="Zenodo3993994_blood_featplot_CARTEx_combined_sample_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Cell type differentiation</a:t>
            </a:r>
          </a:p>
        </p:txBody>
      </p:sp>
      <p:pic>
        <p:nvPicPr>
          <p:cNvPr id="3" name="Picture 2" descr="Zenodo3993994_blood_prepare_vlnplot_CARTEx_disease_mona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6583680" cy="2743200"/>
          </a:xfrm>
          <a:prstGeom prst="rect">
            <a:avLst/>
          </a:prstGeom>
        </p:spPr>
      </p:pic>
      <p:pic>
        <p:nvPicPr>
          <p:cNvPr id="4" name="Picture 3" descr="Zenodo3993994_blood_prepare_swarmplot_CARTEx_disease_mona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Zenodo3993994_blood_aggplot_CARTEx_200_disease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Violin plots for canonical exhaustion markers</a:t>
            </a:r>
          </a:p>
        </p:txBody>
      </p:sp>
      <p:pic>
        <p:nvPicPr>
          <p:cNvPr id="3" name="Picture 2" descr="Zenodo3993994_blood_explore_vlnplot_sample_typ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9753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28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 and corresponding protein</a:t>
            </a:r>
          </a:p>
          <a:p>
            <a:r>
              <a:t>PDCD1 encodes PD-1</a:t>
            </a:r>
          </a:p>
          <a:p>
            <a:r>
              <a:t>HAVCR2 encodes TIM-3</a:t>
            </a:r>
          </a:p>
          <a:p>
            <a:r>
              <a:t>LAG3 encodes LAG-3</a:t>
            </a:r>
          </a:p>
          <a:p>
            <a:r>
              <a:t>CTLA4 encodes CTLA-4</a:t>
            </a:r>
          </a:p>
          <a:p>
            <a:r>
              <a:t>TIGIT encodes TIGIT</a:t>
            </a:r>
          </a:p>
          <a:p>
            <a:r>
              <a:t>ENTPD1 encodes CD39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Zenodo3993994: T cells from patients with Parkinson's disease</a:t>
            </a:r>
          </a:p>
          <a:p>
            <a:r>
              <a:t>Differentially expressed genes</a:t>
            </a:r>
          </a:p>
        </p:txBody>
      </p:sp>
      <p:pic>
        <p:nvPicPr>
          <p:cNvPr id="3" name="Picture 2" descr="Zenodo3993994_blood_explore_plot_volcano_Parkinson_blo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715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